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5" r:id="rId29"/>
    <p:sldId id="334" r:id="rId30"/>
    <p:sldId id="336" r:id="rId31"/>
    <p:sldId id="338" r:id="rId32"/>
    <p:sldId id="337" r:id="rId33"/>
    <p:sldId id="293" r:id="rId34"/>
    <p:sldId id="306" r:id="rId35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9/01/2026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6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403273" y="1825624"/>
            <a:ext cx="6517177" cy="503237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/>
              <a:t>IA Estreita: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Especialista em uma </a:t>
            </a:r>
            <a:r>
              <a:rPr lang="pt-BR" dirty="0" smtClean="0"/>
              <a:t>única tarefa e.g., </a:t>
            </a:r>
            <a:r>
              <a:rPr lang="pt-BR" altLang="pt-BR" dirty="0" smtClean="0"/>
              <a:t>identificar </a:t>
            </a:r>
            <a:r>
              <a:rPr lang="pt-BR" altLang="pt-BR" dirty="0"/>
              <a:t>doenças em imagens médicas, </a:t>
            </a:r>
            <a:r>
              <a:rPr lang="pt-BR" altLang="pt-BR" dirty="0" smtClean="0"/>
              <a:t>dirigir </a:t>
            </a:r>
            <a:r>
              <a:rPr lang="pt-BR" altLang="pt-BR" dirty="0"/>
              <a:t>carros, </a:t>
            </a:r>
            <a:r>
              <a:rPr lang="pt-BR" altLang="pt-BR" dirty="0" smtClean="0"/>
              <a:t>responder perguntas.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É o</a:t>
            </a:r>
            <a:r>
              <a:rPr lang="pt-BR" altLang="pt-BR" dirty="0" smtClean="0"/>
              <a:t> </a:t>
            </a:r>
            <a:r>
              <a:rPr lang="pt-BR" altLang="pt-BR" dirty="0"/>
              <a:t>que temos </a:t>
            </a:r>
            <a:r>
              <a:rPr lang="pt-BR" altLang="pt-BR" dirty="0" smtClean="0"/>
              <a:t>hoje.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O </a:t>
            </a:r>
            <a:r>
              <a:rPr lang="pt-BR" altLang="pt-BR" dirty="0"/>
              <a:t>"Santo </a:t>
            </a:r>
            <a:r>
              <a:rPr lang="pt-BR" altLang="pt-BR" dirty="0" smtClean="0"/>
              <a:t>Graal“.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Tem a capacidade </a:t>
            </a:r>
            <a:r>
              <a:rPr lang="pt-BR" dirty="0"/>
              <a:t>de aprender </a:t>
            </a:r>
            <a:r>
              <a:rPr lang="pt-BR" b="1" dirty="0"/>
              <a:t>qualquer</a:t>
            </a:r>
            <a:r>
              <a:rPr lang="pt-BR" dirty="0"/>
              <a:t> tarefa que um ser humano </a:t>
            </a:r>
            <a:r>
              <a:rPr lang="pt-BR" dirty="0" smtClean="0"/>
              <a:t>consegue.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i="1" dirty="0" err="1" smtClean="0"/>
              <a:t>Spoiler</a:t>
            </a:r>
            <a:r>
              <a:rPr lang="pt-BR" altLang="pt-BR" dirty="0"/>
              <a:t>: Ainda não chegamos </a:t>
            </a:r>
            <a:r>
              <a:rPr lang="pt-BR" altLang="pt-BR" dirty="0" smtClean="0"/>
              <a:t>lá, mas </a:t>
            </a:r>
            <a:r>
              <a:rPr lang="pt-BR" dirty="0" smtClean="0"/>
              <a:t>dizem </a:t>
            </a:r>
            <a:r>
              <a:rPr lang="pt-BR" dirty="0"/>
              <a:t>que chega </a:t>
            </a:r>
            <a:r>
              <a:rPr lang="pt-BR" dirty="0" smtClean="0"/>
              <a:t>em breve.</a:t>
            </a:r>
            <a:endParaRPr lang="pt-BR" altLang="pt-BR" dirty="0"/>
          </a:p>
        </p:txBody>
      </p:sp>
      <p:pic>
        <p:nvPicPr>
          <p:cNvPr id="1026" name="Picture 2" descr="Agi Memes · ProgrammerHumor.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1" y="1452550"/>
            <a:ext cx="3059084" cy="27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on Musk claims xAI will achieve AGI soon : r/BetterOffl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642"/>
          <a:stretch/>
        </p:blipFill>
        <p:spPr bwMode="auto">
          <a:xfrm>
            <a:off x="2826327" y="4277065"/>
            <a:ext cx="2394066" cy="258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Subáreas da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3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</a:t>
            </a:r>
            <a:r>
              <a:rPr lang="pt-BR" dirty="0" smtClean="0"/>
              <a:t>da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918661" y="1825625"/>
            <a:ext cx="6051665" cy="4351338"/>
          </a:xfrm>
        </p:spPr>
        <p:txBody>
          <a:bodyPr/>
          <a:lstStyle/>
          <a:p>
            <a:r>
              <a:rPr lang="pt-BR" dirty="0"/>
              <a:t>C</a:t>
            </a:r>
            <a:r>
              <a:rPr lang="pt-BR" dirty="0" smtClean="0"/>
              <a:t>riar </a:t>
            </a:r>
            <a:r>
              <a:rPr lang="pt-BR" dirty="0"/>
              <a:t>máquinas que imitem </a:t>
            </a:r>
            <a:r>
              <a:rPr lang="pt-BR" dirty="0" smtClean="0"/>
              <a:t>todas as nuances da </a:t>
            </a:r>
            <a:r>
              <a:rPr lang="pt-BR" dirty="0"/>
              <a:t>inteligência humana é um </a:t>
            </a:r>
            <a:r>
              <a:rPr lang="pt-BR" b="1" i="1" dirty="0"/>
              <a:t>problema </a:t>
            </a:r>
            <a:r>
              <a:rPr lang="pt-BR" b="1" i="1" dirty="0" smtClean="0"/>
              <a:t>extremamente complexo </a:t>
            </a:r>
            <a:r>
              <a:rPr lang="pt-BR" b="1" i="1" dirty="0"/>
              <a:t>e difícil de ser resolvido </a:t>
            </a:r>
            <a:r>
              <a:rPr lang="pt-BR" b="1" i="1" dirty="0">
                <a:solidFill>
                  <a:srgbClr val="7030A0"/>
                </a:solidFill>
              </a:rPr>
              <a:t>de uma só vez</a:t>
            </a:r>
            <a:r>
              <a:rPr lang="pt-BR" b="1" i="1" dirty="0"/>
              <a:t>.</a:t>
            </a:r>
            <a:r>
              <a:rPr lang="pt-BR" dirty="0"/>
              <a:t> </a:t>
            </a:r>
          </a:p>
          <a:p>
            <a:r>
              <a:rPr lang="pt-BR" dirty="0"/>
              <a:t>Sendo assim, </a:t>
            </a:r>
            <a:r>
              <a:rPr lang="pt-BR" b="1" i="1" dirty="0">
                <a:solidFill>
                  <a:srgbClr val="00B050"/>
                </a:solidFill>
              </a:rPr>
              <a:t>divide-se o problema em problemas menores</a:t>
            </a:r>
            <a:r>
              <a:rPr lang="pt-BR" dirty="0"/>
              <a:t>, chamadas de </a:t>
            </a:r>
            <a:r>
              <a:rPr lang="pt-BR" b="1" i="1" dirty="0"/>
              <a:t>subáreas da IA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grpSp>
        <p:nvGrpSpPr>
          <p:cNvPr id="21" name="Grupo 3">
            <a:extLst>
              <a:ext uri="{FF2B5EF4-FFF2-40B4-BE49-F238E27FC236}">
                <a16:creationId xmlns:a16="http://schemas.microsoft.com/office/drawing/2014/main" xmlns="" id="{555F1D6B-9A71-6776-0348-F64A8C661240}"/>
              </a:ext>
            </a:extLst>
          </p:cNvPr>
          <p:cNvGrpSpPr/>
          <p:nvPr/>
        </p:nvGrpSpPr>
        <p:grpSpPr>
          <a:xfrm>
            <a:off x="757026" y="2850485"/>
            <a:ext cx="4141448" cy="2277374"/>
            <a:chOff x="8050552" y="3475960"/>
            <a:chExt cx="4141448" cy="2277374"/>
          </a:xfrm>
        </p:grpSpPr>
        <p:grpSp>
          <p:nvGrpSpPr>
            <p:cNvPr id="22" name="Agrupar 5">
              <a:extLst>
                <a:ext uri="{FF2B5EF4-FFF2-40B4-BE49-F238E27FC236}">
                  <a16:creationId xmlns:a16="http://schemas.microsoft.com/office/drawing/2014/main" xmlns="" id="{401CE17A-127C-394B-0CDF-E95F8D849B19}"/>
                </a:ext>
              </a:extLst>
            </p:cNvPr>
            <p:cNvGrpSpPr/>
            <p:nvPr/>
          </p:nvGrpSpPr>
          <p:grpSpPr>
            <a:xfrm>
              <a:off x="8595731" y="3475960"/>
              <a:ext cx="3016858" cy="2277374"/>
              <a:chOff x="9273707" y="365125"/>
              <a:chExt cx="2918293" cy="2351181"/>
            </a:xfrm>
          </p:grpSpPr>
          <p:pic>
            <p:nvPicPr>
              <p:cNvPr id="31" name="Picture 2" descr="Image result for umbrella">
                <a:extLst>
                  <a:ext uri="{FF2B5EF4-FFF2-40B4-BE49-F238E27FC236}">
                    <a16:creationId xmlns:a16="http://schemas.microsoft.com/office/drawing/2014/main" xmlns="" id="{C2161EBA-B881-143F-1862-DD68CCC48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">
                <a:extLst>
                  <a:ext uri="{FF2B5EF4-FFF2-40B4-BE49-F238E27FC236}">
                    <a16:creationId xmlns:a16="http://schemas.microsoft.com/office/drawing/2014/main" xmlns="" id="{BE63D26C-3411-EE09-6FD2-80AE418BA9B9}"/>
                  </a:ext>
                </a:extLst>
              </p:cNvPr>
              <p:cNvSpPr txBox="1"/>
              <p:nvPr/>
            </p:nvSpPr>
            <p:spPr>
              <a:xfrm>
                <a:off x="10342888" y="710931"/>
                <a:ext cx="779931" cy="81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xmlns="" id="{BBF563B2-CB75-72AC-0E27-E73D2A8FF437}"/>
                </a:ext>
              </a:extLst>
            </p:cNvPr>
            <p:cNvSpPr txBox="1"/>
            <p:nvPr/>
          </p:nvSpPr>
          <p:spPr>
            <a:xfrm>
              <a:off x="10700907" y="4560298"/>
              <a:ext cx="769364" cy="41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ML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xmlns="" id="{E515ABAF-3FB2-1D22-F585-66BC73913B23}"/>
                </a:ext>
              </a:extLst>
            </p:cNvPr>
            <p:cNvSpPr txBox="1"/>
            <p:nvPr/>
          </p:nvSpPr>
          <p:spPr>
            <a:xfrm>
              <a:off x="9240908" y="4539723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PLN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xmlns="" id="{A321A605-8395-9951-C0EE-86DB84A37C56}"/>
                </a:ext>
              </a:extLst>
            </p:cNvPr>
            <p:cNvSpPr txBox="1"/>
            <p:nvPr/>
          </p:nvSpPr>
          <p:spPr>
            <a:xfrm>
              <a:off x="8050552" y="4432754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Robótica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xmlns="" id="{8FDDFD27-211B-CD13-48A6-2BB852839959}"/>
                </a:ext>
              </a:extLst>
            </p:cNvPr>
            <p:cNvSpPr txBox="1"/>
            <p:nvPr/>
          </p:nvSpPr>
          <p:spPr>
            <a:xfrm>
              <a:off x="10211351" y="4511010"/>
              <a:ext cx="591890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VC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xmlns="" id="{755C0863-4C24-58ED-8A1B-6E08EC7EC9CB}"/>
                </a:ext>
              </a:extLst>
            </p:cNvPr>
            <p:cNvSpPr txBox="1"/>
            <p:nvPr/>
          </p:nvSpPr>
          <p:spPr>
            <a:xfrm>
              <a:off x="10374631" y="4919705"/>
              <a:ext cx="181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xmlns="" id="{0BF3BE4E-925A-D156-131D-E03D7F34B031}"/>
                </a:ext>
              </a:extLst>
            </p:cNvPr>
            <p:cNvSpPr txBox="1"/>
            <p:nvPr/>
          </p:nvSpPr>
          <p:spPr>
            <a:xfrm>
              <a:off x="10252699" y="5323822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Planejamento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xmlns="" id="{70870E9C-AB42-25C3-EC9A-BC9123F5E97E}"/>
                </a:ext>
              </a:extLst>
            </p:cNvPr>
            <p:cNvSpPr txBox="1"/>
            <p:nvPr/>
          </p:nvSpPr>
          <p:spPr>
            <a:xfrm>
              <a:off x="8998429" y="5374342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IAG</a:t>
              </a: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xmlns="" id="{8B69939C-79E4-D362-4114-C95FA6AA9320}"/>
                </a:ext>
              </a:extLst>
            </p:cNvPr>
            <p:cNvSpPr txBox="1"/>
            <p:nvPr/>
          </p:nvSpPr>
          <p:spPr>
            <a:xfrm>
              <a:off x="8353960" y="4919705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Raciocínio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</a:t>
            </a:r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900" y="1825624"/>
            <a:ext cx="6604001" cy="5032375"/>
          </a:xfrm>
        </p:spPr>
        <p:txBody>
          <a:bodyPr>
            <a:noAutofit/>
          </a:bodyPr>
          <a:lstStyle/>
          <a:p>
            <a:r>
              <a:rPr lang="pt-BR" dirty="0"/>
              <a:t>Processamento de linguagem natural.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 linguagens humanas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mtClean="0"/>
              <a:t>Aplicações: tradução</a:t>
            </a:r>
            <a:r>
              <a:rPr lang="pt-BR" dirty="0"/>
              <a:t>, análise de </a:t>
            </a:r>
            <a:r>
              <a:rPr lang="pt-BR" dirty="0" smtClean="0"/>
              <a:t>sentimentos, </a:t>
            </a:r>
            <a:r>
              <a:rPr lang="pt-BR" dirty="0" err="1"/>
              <a:t>Chatbots</a:t>
            </a:r>
            <a:r>
              <a:rPr lang="pt-BR" dirty="0"/>
              <a:t> (</a:t>
            </a:r>
            <a:r>
              <a:rPr lang="pt-BR" dirty="0" err="1"/>
              <a:t>LLMs</a:t>
            </a:r>
            <a:r>
              <a:rPr lang="pt-BR" dirty="0"/>
              <a:t>).</a:t>
            </a:r>
            <a:endParaRPr lang="pt-BR" dirty="0">
              <a:cs typeface="Calibri"/>
            </a:endParaRPr>
          </a:p>
          <a:p>
            <a:r>
              <a:rPr lang="pt-BR" dirty="0"/>
              <a:t>Representação do conhecimento.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Extração e armazenamento eficiente de conhecimento do mundo real</a:t>
            </a:r>
            <a:r>
              <a:rPr lang="pt-BR" dirty="0" smtClean="0">
                <a:cs typeface="Calibri"/>
              </a:rPr>
              <a:t>.</a:t>
            </a:r>
            <a:endParaRPr lang="pt-BR" dirty="0"/>
          </a:p>
        </p:txBody>
      </p:sp>
      <p:pic>
        <p:nvPicPr>
          <p:cNvPr id="4104" name="Picture 8" descr="Aplicabilidade do ChatGPT - Diário do Comércio">
            <a:extLst>
              <a:ext uri="{FF2B5EF4-FFF2-40B4-BE49-F238E27FC236}">
                <a16:creationId xmlns:a16="http://schemas.microsoft.com/office/drawing/2014/main" xmlns="" id="{EE7DEA1D-E28F-3462-6FA3-07D382DA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98" y="1562361"/>
            <a:ext cx="2875701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74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Raciocínio automatizado.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Resolução de problemas complexos a partir de conhecimento prévio.</a:t>
            </a:r>
            <a:endParaRPr lang="pt-BR" dirty="0"/>
          </a:p>
          <a:p>
            <a:r>
              <a:rPr lang="pt-BR" dirty="0"/>
              <a:t>Planejamento.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planos que permitam que uma máquina execute uma tarefa.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0617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0" y="1825624"/>
            <a:ext cx="6756400" cy="5032375"/>
          </a:xfrm>
        </p:spPr>
        <p:txBody>
          <a:bodyPr>
            <a:noAutofit/>
          </a:bodyPr>
          <a:lstStyle/>
          <a:p>
            <a:r>
              <a:rPr lang="pt-BR" dirty="0"/>
              <a:t>Visão computacional.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 imagens e vídeos.</a:t>
            </a:r>
          </a:p>
          <a:p>
            <a:r>
              <a:rPr lang="pt-BR" dirty="0"/>
              <a:t>Robótica.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robôs </a:t>
            </a:r>
            <a:r>
              <a:rPr lang="pt-BR" b="0" i="0" dirty="0">
                <a:effectLst/>
              </a:rPr>
              <a:t>capazes de realizar tarefas físicas e interagir com o ambiente.</a:t>
            </a:r>
            <a:endParaRPr lang="pt-BR" dirty="0"/>
          </a:p>
          <a:p>
            <a:r>
              <a:rPr lang="pt-BR" dirty="0"/>
              <a:t>Aprendizado de máquina.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máquinas que aprendem através de experiências prévias.</a:t>
            </a:r>
            <a:endParaRPr lang="pt-BR" dirty="0"/>
          </a:p>
          <a:p>
            <a:r>
              <a:rPr lang="pt-PT" dirty="0"/>
              <a:t>Inteligência artificial geral.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máquinas que se comportem como seres humanos. É a meta final da IA.</a:t>
            </a:r>
          </a:p>
        </p:txBody>
      </p:sp>
      <p:pic>
        <p:nvPicPr>
          <p:cNvPr id="5122" name="Picture 2" descr="What Is Computer Vision: Applications, Benefits and How to Learn It">
            <a:extLst>
              <a:ext uri="{FF2B5EF4-FFF2-40B4-BE49-F238E27FC236}">
                <a16:creationId xmlns:a16="http://schemas.microsoft.com/office/drawing/2014/main" xmlns="" id="{35065569-7BE8-489D-0FAD-A647CF080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r="20828"/>
          <a:stretch/>
        </p:blipFill>
        <p:spPr bwMode="auto">
          <a:xfrm>
            <a:off x="227935" y="2108198"/>
            <a:ext cx="1796529" cy="16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Robotics &amp; AI Stocks In India 2023 - Complete List of Stocks">
            <a:extLst>
              <a:ext uri="{FF2B5EF4-FFF2-40B4-BE49-F238E27FC236}">
                <a16:creationId xmlns:a16="http://schemas.microsoft.com/office/drawing/2014/main" xmlns="" id="{854161AE-01D0-81CA-B924-09F62CFF1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8321"/>
          <a:stretch/>
        </p:blipFill>
        <p:spPr bwMode="auto">
          <a:xfrm>
            <a:off x="610008" y="4290150"/>
            <a:ext cx="3280067" cy="217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ceitos Fundamentais de Machine Learning – Parte 2 - Data Science Academy">
            <a:extLst>
              <a:ext uri="{FF2B5EF4-FFF2-40B4-BE49-F238E27FC236}">
                <a16:creationId xmlns:a16="http://schemas.microsoft.com/office/drawing/2014/main" xmlns="" id="{F3A3E163-B0BB-082E-70BB-B87DC7C0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42" y="2185986"/>
            <a:ext cx="2917303" cy="18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5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8604</TotalTime>
  <Words>3060</Words>
  <Application>Microsoft Office PowerPoint</Application>
  <PresentationFormat>Widescreen</PresentationFormat>
  <Paragraphs>338</Paragraphs>
  <Slides>34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Apresentação do PowerPoint</vt:lpstr>
      <vt:lpstr>O problema da IA</vt:lpstr>
      <vt:lpstr>Subáreas da IA</vt:lpstr>
      <vt:lpstr>Subáreas da IA</vt:lpstr>
      <vt:lpstr>Subáreas da inteligência artificial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1822</cp:revision>
  <dcterms:created xsi:type="dcterms:W3CDTF">2020-01-20T13:50:05Z</dcterms:created>
  <dcterms:modified xsi:type="dcterms:W3CDTF">2026-01-10T01:59:38Z</dcterms:modified>
</cp:coreProperties>
</file>